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284" r:id="rId3"/>
    <p:sldId id="285" r:id="rId4"/>
    <p:sldId id="261" r:id="rId5"/>
    <p:sldId id="262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78" r:id="rId27"/>
    <p:sldId id="290" r:id="rId28"/>
    <p:sldId id="291" r:id="rId29"/>
    <p:sldId id="292" r:id="rId30"/>
    <p:sldId id="288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ECB6-4622-44BA-9DF9-79C735BBEB7E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E2A51-D054-47D5-A9AE-D272EDC360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E2A51-D054-47D5-A9AE-D272EDC360EC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119-5FAD-4D33-B44F-78EBA5F9C71A}" type="datetimeFigureOut">
              <a:rPr lang="en-US" smtClean="0"/>
              <a:pPr/>
              <a:t>10/1/2020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4103-0F2C-4737-8097-043C83C87F9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3600" b="1" dirty="0" smtClean="0"/>
              <a:t>(f) Enzyme Kinetics :</a:t>
            </a:r>
          </a:p>
          <a:p>
            <a:r>
              <a:rPr lang="en-IN" dirty="0" smtClean="0"/>
              <a:t>The central approach to studying the mechanism of an enzyme-catalyzed reaction is to determine the </a:t>
            </a:r>
            <a:r>
              <a:rPr lang="en-IN" i="1" dirty="0" smtClean="0"/>
              <a:t>rate of the reaction and how it changes in </a:t>
            </a:r>
            <a:r>
              <a:rPr lang="en-IN" dirty="0" smtClean="0"/>
              <a:t>response to changes in experimental parameters, a discipline known as </a:t>
            </a:r>
            <a:r>
              <a:rPr lang="en-IN" b="1" dirty="0" smtClean="0"/>
              <a:t>enzyme kinetics</a:t>
            </a:r>
          </a:p>
          <a:p>
            <a:r>
              <a:rPr lang="en-US" dirty="0" smtClean="0"/>
              <a:t>Chemical reactions may be classified on the basis of the number of molecules that react to form the reaction products.</a:t>
            </a:r>
          </a:p>
          <a:p>
            <a:r>
              <a:rPr lang="en-US" dirty="0" smtClean="0"/>
              <a:t>Chemical reactions are also classified on a kinetic basis, by reaction order :  </a:t>
            </a:r>
            <a:r>
              <a:rPr lang="en-US" b="1" dirty="0" smtClean="0"/>
              <a:t>Zero order, First order, Second order &amp; Third order</a:t>
            </a:r>
            <a:r>
              <a:rPr lang="en-US" dirty="0" smtClean="0"/>
              <a:t>, depending on how the reaction rate is influenced by the conc. of the reactants under a set of condition.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-  </a:t>
            </a:r>
            <a:r>
              <a:rPr lang="en-US" sz="3900" dirty="0" smtClean="0"/>
              <a:t>[ES] has been isolated in this way, because it governs the rate of formation of products.</a:t>
            </a:r>
          </a:p>
          <a:p>
            <a:pPr>
              <a:buNone/>
            </a:pPr>
            <a:r>
              <a:rPr lang="en-US" sz="3900" dirty="0" smtClean="0"/>
              <a:t>	-  According to relationship</a:t>
            </a:r>
          </a:p>
          <a:p>
            <a:pPr>
              <a:buNone/>
            </a:pPr>
            <a:r>
              <a:rPr lang="en-US" sz="3900" dirty="0" smtClean="0"/>
              <a:t>				</a:t>
            </a:r>
            <a:r>
              <a:rPr lang="en-US" sz="3900" b="1" dirty="0" smtClean="0"/>
              <a:t>V</a:t>
            </a:r>
            <a:r>
              <a:rPr lang="en-US" sz="2800" b="1" dirty="0" smtClean="0"/>
              <a:t>0 </a:t>
            </a:r>
            <a:r>
              <a:rPr lang="en-US" sz="3900" b="1" dirty="0" smtClean="0"/>
              <a:t> =  K</a:t>
            </a:r>
            <a:r>
              <a:rPr lang="en-US" sz="2800" b="1" dirty="0" smtClean="0"/>
              <a:t>2</a:t>
            </a:r>
            <a:r>
              <a:rPr lang="en-US" sz="3900" b="1" dirty="0" smtClean="0"/>
              <a:t> [ES]</a:t>
            </a:r>
          </a:p>
          <a:p>
            <a:pPr>
              <a:buNone/>
            </a:pPr>
            <a:r>
              <a:rPr lang="en-US" sz="3900" dirty="0" smtClean="0"/>
              <a:t>	If we substitute the expression for </a:t>
            </a:r>
            <a:r>
              <a:rPr lang="en-US" sz="3900" b="1" dirty="0" smtClean="0"/>
              <a:t>[ES]  </a:t>
            </a:r>
            <a:r>
              <a:rPr lang="en-US" sz="3900" dirty="0" smtClean="0"/>
              <a:t>derived above, we obtain :</a:t>
            </a:r>
          </a:p>
          <a:p>
            <a:pPr>
              <a:buNone/>
            </a:pPr>
            <a:r>
              <a:rPr lang="en-US" sz="3600" dirty="0" smtClean="0"/>
              <a:t>			</a:t>
            </a:r>
            <a:endParaRPr lang="en-IN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643446"/>
            <a:ext cx="54292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 we know that when the substrate is very high, all the enzyme  is present as  ES complex and the limiting  velocity </a:t>
            </a:r>
            <a:r>
              <a:rPr lang="en-US" sz="3600" b="1" dirty="0" err="1" smtClean="0"/>
              <a:t>V</a:t>
            </a:r>
            <a:r>
              <a:rPr lang="en-US" b="1" dirty="0" err="1" smtClean="0"/>
              <a:t>max</a:t>
            </a:r>
            <a:r>
              <a:rPr lang="en-US" sz="3600" dirty="0" smtClean="0"/>
              <a:t> is reached.</a:t>
            </a:r>
          </a:p>
          <a:p>
            <a:pPr>
              <a:buNone/>
            </a:pPr>
            <a:r>
              <a:rPr lang="en-US" sz="3600" dirty="0" smtClean="0"/>
              <a:t>	Under this conditions :</a:t>
            </a:r>
          </a:p>
          <a:p>
            <a:pPr>
              <a:buNone/>
            </a:pPr>
            <a:r>
              <a:rPr lang="en-US" sz="3600" dirty="0" smtClean="0"/>
              <a:t>			</a:t>
            </a:r>
            <a:r>
              <a:rPr lang="en-US" sz="3600" b="1" dirty="0" smtClean="0"/>
              <a:t>V </a:t>
            </a:r>
            <a:r>
              <a:rPr lang="en-US" b="1" dirty="0" smtClean="0"/>
              <a:t>max </a:t>
            </a:r>
            <a:r>
              <a:rPr lang="en-US" sz="3600" b="1" dirty="0" smtClean="0"/>
              <a:t> =</a:t>
            </a:r>
            <a:r>
              <a:rPr lang="en-US" sz="3600" dirty="0" smtClean="0"/>
              <a:t>  </a:t>
            </a:r>
            <a:r>
              <a:rPr lang="en-US" sz="3600" b="1" dirty="0" smtClean="0"/>
              <a:t>K</a:t>
            </a:r>
            <a:r>
              <a:rPr lang="en-US" sz="2800" b="1" dirty="0" smtClean="0"/>
              <a:t>2</a:t>
            </a:r>
            <a:r>
              <a:rPr lang="en-US" sz="3600" b="1" dirty="0" smtClean="0"/>
              <a:t> [E</a:t>
            </a:r>
            <a:r>
              <a:rPr lang="en-US" sz="2800" b="1" dirty="0" smtClean="0"/>
              <a:t>0</a:t>
            </a:r>
            <a:r>
              <a:rPr lang="en-US" sz="3600" b="1" dirty="0" smtClean="0"/>
              <a:t>]</a:t>
            </a:r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Therefore , we can substitute V </a:t>
            </a:r>
            <a:r>
              <a:rPr lang="en-US" dirty="0" smtClean="0"/>
              <a:t>max</a:t>
            </a:r>
            <a:r>
              <a:rPr lang="en-US" sz="3600" dirty="0" smtClean="0"/>
              <a:t> for </a:t>
            </a:r>
            <a:r>
              <a:rPr lang="en-US" sz="3600" b="1" dirty="0" smtClean="0"/>
              <a:t>K</a:t>
            </a:r>
            <a:r>
              <a:rPr lang="en-US" sz="2800" b="1" dirty="0" smtClean="0"/>
              <a:t>2</a:t>
            </a:r>
            <a:r>
              <a:rPr lang="en-US" sz="3600" b="1" dirty="0" smtClean="0"/>
              <a:t>[E</a:t>
            </a:r>
            <a:r>
              <a:rPr lang="en-US" sz="2800" b="1" dirty="0" smtClean="0"/>
              <a:t>0</a:t>
            </a:r>
            <a:r>
              <a:rPr lang="en-US" sz="3600" b="1" dirty="0" smtClean="0"/>
              <a:t>]</a:t>
            </a:r>
            <a:r>
              <a:rPr lang="en-US" sz="3600" dirty="0" smtClean="0"/>
              <a:t> in the expression for </a:t>
            </a:r>
            <a:r>
              <a:rPr lang="en-US" sz="3600" b="1" dirty="0" smtClean="0"/>
              <a:t>V</a:t>
            </a:r>
            <a:r>
              <a:rPr lang="en-US" sz="2800" b="1" dirty="0" smtClean="0"/>
              <a:t>0</a:t>
            </a:r>
            <a:r>
              <a:rPr lang="en-US" sz="2800" dirty="0" smtClean="0"/>
              <a:t> </a:t>
            </a:r>
            <a:r>
              <a:rPr lang="en-US" sz="3600" dirty="0" smtClean="0"/>
              <a:t>and get :</a:t>
            </a:r>
          </a:p>
          <a:p>
            <a:pPr>
              <a:buNone/>
            </a:pPr>
            <a:r>
              <a:rPr lang="en-US" sz="3600" dirty="0" smtClean="0"/>
              <a:t>			</a:t>
            </a:r>
            <a:endParaRPr lang="en-IN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65722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4"/>
            <a:ext cx="9144000" cy="66436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300" dirty="0" smtClean="0"/>
              <a:t>-  If we make the assumption that the initial substrate conc. </a:t>
            </a:r>
            <a:r>
              <a:rPr lang="en-US" sz="4300" b="1" dirty="0" smtClean="0"/>
              <a:t>[S</a:t>
            </a:r>
            <a:r>
              <a:rPr lang="en-US" sz="3300" b="1" dirty="0" smtClean="0"/>
              <a:t>0</a:t>
            </a:r>
            <a:r>
              <a:rPr lang="en-US" sz="4300" b="1" dirty="0" smtClean="0"/>
              <a:t>] </a:t>
            </a:r>
            <a:r>
              <a:rPr lang="en-US" sz="4300" dirty="0" smtClean="0"/>
              <a:t>is very much greater than the initial enzyme conc. </a:t>
            </a:r>
            <a:r>
              <a:rPr lang="en-US" sz="4300" b="1" dirty="0" smtClean="0"/>
              <a:t>[E</a:t>
            </a:r>
            <a:r>
              <a:rPr lang="en-US" sz="3500" b="1" dirty="0" smtClean="0"/>
              <a:t>0</a:t>
            </a:r>
            <a:r>
              <a:rPr lang="en-US" sz="4300" b="1" dirty="0" smtClean="0"/>
              <a:t>], </a:t>
            </a:r>
            <a:r>
              <a:rPr lang="en-US" sz="4300" dirty="0" smtClean="0"/>
              <a:t>then the formation of </a:t>
            </a:r>
            <a:r>
              <a:rPr lang="en-US" sz="4300" b="1" dirty="0" smtClean="0"/>
              <a:t>ES</a:t>
            </a:r>
            <a:r>
              <a:rPr lang="en-US" sz="4300" dirty="0" smtClean="0"/>
              <a:t> complex will result in an insignificant change in free substrate conc. Hence we can substitute </a:t>
            </a:r>
            <a:r>
              <a:rPr lang="en-US" sz="4300" b="1" dirty="0" smtClean="0"/>
              <a:t>[S</a:t>
            </a:r>
            <a:r>
              <a:rPr lang="en-US" sz="3500" b="1" dirty="0" smtClean="0"/>
              <a:t>0</a:t>
            </a:r>
            <a:r>
              <a:rPr lang="en-US" sz="4300" b="1" dirty="0" smtClean="0"/>
              <a:t>] </a:t>
            </a:r>
            <a:r>
              <a:rPr lang="en-US" sz="4300" dirty="0" smtClean="0"/>
              <a:t>for </a:t>
            </a:r>
            <a:r>
              <a:rPr lang="en-US" sz="4300" b="1" dirty="0" smtClean="0"/>
              <a:t>[S]</a:t>
            </a:r>
            <a:r>
              <a:rPr lang="en-US" sz="4300" dirty="0" smtClean="0"/>
              <a:t> in above equation, giving :</a:t>
            </a:r>
          </a:p>
          <a:p>
            <a:pPr>
              <a:buNone/>
            </a:pPr>
            <a:endParaRPr lang="en-US" sz="3900" dirty="0" smtClean="0"/>
          </a:p>
          <a:p>
            <a:pPr>
              <a:buNone/>
            </a:pPr>
            <a:endParaRPr lang="en-US" sz="3900" dirty="0" smtClean="0"/>
          </a:p>
          <a:p>
            <a:pPr>
              <a:buNone/>
            </a:pPr>
            <a:endParaRPr lang="en-US" sz="3900" dirty="0" smtClean="0"/>
          </a:p>
          <a:p>
            <a:pPr>
              <a:buNone/>
            </a:pPr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	</a:t>
            </a:r>
            <a:endParaRPr lang="en-IN" sz="39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429132"/>
            <a:ext cx="60007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- This is an equation , which explain the experimental findings.</a:t>
            </a:r>
          </a:p>
          <a:p>
            <a:pPr>
              <a:buNone/>
            </a:pPr>
            <a:r>
              <a:rPr lang="en-US" sz="4000" dirty="0" smtClean="0"/>
              <a:t>	-  However, it is unsatisfactory, because equilibrium assumption can not be generally applicable.</a:t>
            </a:r>
          </a:p>
          <a:p>
            <a:pPr>
              <a:buNone/>
            </a:pPr>
            <a:r>
              <a:rPr lang="en-US" sz="4000" dirty="0" smtClean="0"/>
              <a:t>		-  As many enzyme catalyzed reactions are likely to proceed at rates fast enough to disturb such an </a:t>
            </a:r>
            <a:r>
              <a:rPr lang="en-US" sz="4000" dirty="0" err="1" smtClean="0"/>
              <a:t>equlibrium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The Briggs- Haldane modification of the </a:t>
            </a:r>
            <a:r>
              <a:rPr lang="en-US" sz="3600" b="1" dirty="0" err="1" smtClean="0"/>
              <a:t>Michaelis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Menten</a:t>
            </a:r>
            <a:r>
              <a:rPr lang="en-US" sz="3600" b="1" dirty="0" smtClean="0"/>
              <a:t>  Equation :</a:t>
            </a:r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The equation derived by </a:t>
            </a:r>
            <a:r>
              <a:rPr lang="en-US" sz="3600" dirty="0" err="1" smtClean="0"/>
              <a:t>Michaelis</a:t>
            </a:r>
            <a:r>
              <a:rPr lang="en-US" sz="3600" dirty="0" smtClean="0"/>
              <a:t> and </a:t>
            </a:r>
            <a:r>
              <a:rPr lang="en-US" sz="3600" dirty="0" err="1" smtClean="0"/>
              <a:t>Menten</a:t>
            </a:r>
            <a:r>
              <a:rPr lang="en-US" sz="3600" dirty="0" smtClean="0"/>
              <a:t> was modified by Briggs and Haldane (1925).</a:t>
            </a:r>
          </a:p>
          <a:p>
            <a:pPr>
              <a:buNone/>
            </a:pPr>
            <a:r>
              <a:rPr lang="en-US" sz="3600" dirty="0" smtClean="0"/>
              <a:t>	- They introduced more generally  valid </a:t>
            </a:r>
            <a:r>
              <a:rPr lang="en-US" sz="3600" b="1" dirty="0" smtClean="0"/>
              <a:t>assumption of the Steady State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dirty="0" smtClean="0"/>
              <a:t>	-  They argued that since the conc. of enzyme, and thus ES complex, was very small compared  with the substrate conc.; the rate of change of [ES] would be negligible compared to the rate of change of [P] over the initial period of reaction.</a:t>
            </a:r>
            <a:endParaRPr lang="en-IN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 </a:t>
            </a:r>
            <a:r>
              <a:rPr lang="en-US" sz="4000" dirty="0" smtClean="0"/>
              <a:t>In the absence of product, the </a:t>
            </a:r>
            <a:r>
              <a:rPr lang="en-US" sz="4000" dirty="0" err="1" smtClean="0"/>
              <a:t>conc.of</a:t>
            </a:r>
            <a:r>
              <a:rPr lang="en-US" sz="4000" dirty="0" smtClean="0"/>
              <a:t> ES would be determined by total enzyme conc.; which remain constant throughout and by the substrate conc.; which changes by negligible amount.</a:t>
            </a:r>
          </a:p>
          <a:p>
            <a:pPr lvl="1"/>
            <a:r>
              <a:rPr lang="en-US" sz="4000" dirty="0" smtClean="0"/>
              <a:t> So once the this complex is produced, would be maintained in a Steady – State, </a:t>
            </a:r>
            <a:r>
              <a:rPr lang="en-US" sz="4000" dirty="0" err="1" smtClean="0"/>
              <a:t>i.e</a:t>
            </a:r>
            <a:r>
              <a:rPr lang="en-US" sz="4000" dirty="0" smtClean="0"/>
              <a:t> it would be broken down as fast as it was being formed,  </a:t>
            </a:r>
            <a:r>
              <a:rPr lang="en-US" sz="4000" b="1" dirty="0" smtClean="0"/>
              <a:t>[ES] </a:t>
            </a:r>
            <a:r>
              <a:rPr lang="en-US" sz="4000" dirty="0" smtClean="0"/>
              <a:t>remaining constant.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600" dirty="0" smtClean="0"/>
              <a:t>	-  </a:t>
            </a:r>
            <a:r>
              <a:rPr lang="en-US" sz="4000" dirty="0" smtClean="0"/>
              <a:t>Rapid reaction studies have shown that, the Steady – State is established  within milliseconds of the start of the reaction and is maintained for a few minutes until the product conc.; and hence the rate of the reverse reaction becomes significant. </a:t>
            </a:r>
          </a:p>
          <a:p>
            <a:pPr marL="342900" lvl="1" indent="-342900">
              <a:buNone/>
            </a:pPr>
            <a:r>
              <a:rPr lang="en-US" sz="4000" dirty="0" smtClean="0"/>
              <a:t>	-  If we again consider a single substrate single binding site reaction :</a:t>
            </a:r>
            <a:endParaRPr lang="en-IN" sz="4000" dirty="0" smtClean="0"/>
          </a:p>
          <a:p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286388"/>
            <a:ext cx="62865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-  </a:t>
            </a:r>
            <a:r>
              <a:rPr lang="en-US" sz="3600" b="1" dirty="0" smtClean="0"/>
              <a:t>the rate of formation of ES </a:t>
            </a:r>
            <a:r>
              <a:rPr lang="en-US" sz="3600" dirty="0" smtClean="0"/>
              <a:t>at any time t </a:t>
            </a:r>
            <a:r>
              <a:rPr lang="en-US" sz="3600" b="1" dirty="0" smtClean="0"/>
              <a:t>= </a:t>
            </a:r>
            <a:r>
              <a:rPr lang="en-US" sz="3600" dirty="0" smtClean="0"/>
              <a:t>					</a:t>
            </a:r>
            <a:r>
              <a:rPr lang="en-US" sz="3600" b="1" dirty="0" smtClean="0"/>
              <a:t>k</a:t>
            </a:r>
            <a:r>
              <a:rPr lang="en-US" sz="2000" b="1" dirty="0" smtClean="0"/>
              <a:t>1 </a:t>
            </a:r>
            <a:r>
              <a:rPr lang="en-US" sz="3600" b="1" dirty="0" smtClean="0"/>
              <a:t>[E] [S]</a:t>
            </a:r>
          </a:p>
          <a:p>
            <a:pPr>
              <a:buNone/>
            </a:pPr>
            <a:r>
              <a:rPr lang="en-US" sz="3600" b="1" dirty="0" smtClean="0"/>
              <a:t>	- the rate of Breakdown of ES</a:t>
            </a:r>
            <a:r>
              <a:rPr lang="en-US" sz="3600" dirty="0" smtClean="0"/>
              <a:t> at this time </a:t>
            </a:r>
            <a:r>
              <a:rPr lang="en-US" sz="3600" b="1" dirty="0" smtClean="0"/>
              <a:t>=</a:t>
            </a:r>
          </a:p>
          <a:p>
            <a:pPr>
              <a:buNone/>
            </a:pPr>
            <a:r>
              <a:rPr lang="en-US" sz="3600" b="1" dirty="0" smtClean="0"/>
              <a:t>					k</a:t>
            </a:r>
            <a:r>
              <a:rPr lang="en-US" sz="2000" b="1" dirty="0" smtClean="0"/>
              <a:t>-1</a:t>
            </a:r>
            <a:r>
              <a:rPr lang="en-US" sz="3600" b="1" dirty="0" smtClean="0"/>
              <a:t> [ES] + k</a:t>
            </a:r>
            <a:r>
              <a:rPr lang="en-US" sz="2000" b="1" dirty="0" smtClean="0"/>
              <a:t>2</a:t>
            </a:r>
            <a:r>
              <a:rPr lang="en-US" sz="3600" b="1" dirty="0" smtClean="0"/>
              <a:t> [ES]</a:t>
            </a:r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Using steady- state assumption :</a:t>
            </a:r>
          </a:p>
          <a:p>
            <a:pPr>
              <a:buNone/>
            </a:pPr>
            <a:r>
              <a:rPr lang="en-US" sz="3600" b="1" dirty="0" smtClean="0"/>
              <a:t>	 k</a:t>
            </a:r>
            <a:r>
              <a:rPr lang="en-US" sz="2000" b="1" dirty="0" smtClean="0"/>
              <a:t>1 </a:t>
            </a:r>
            <a:r>
              <a:rPr lang="en-US" sz="3600" b="1" dirty="0" smtClean="0"/>
              <a:t>[E] [S]  =  k</a:t>
            </a:r>
            <a:r>
              <a:rPr lang="en-US" sz="2000" b="1" dirty="0" smtClean="0"/>
              <a:t>-1</a:t>
            </a:r>
            <a:r>
              <a:rPr lang="en-US" sz="3600" b="1" dirty="0" smtClean="0"/>
              <a:t> [ES] + k</a:t>
            </a:r>
            <a:r>
              <a:rPr lang="en-US" sz="2000" b="1" dirty="0" smtClean="0"/>
              <a:t>2</a:t>
            </a:r>
            <a:r>
              <a:rPr lang="en-US" sz="3600" b="1" dirty="0" smtClean="0"/>
              <a:t> [ES]  =  [ES](k</a:t>
            </a:r>
            <a:r>
              <a:rPr lang="en-US" sz="2000" b="1" dirty="0" smtClean="0"/>
              <a:t>-1</a:t>
            </a:r>
            <a:r>
              <a:rPr lang="en-US" sz="3600" b="1" dirty="0" smtClean="0"/>
              <a:t> + k</a:t>
            </a:r>
            <a:r>
              <a:rPr lang="en-US" sz="2000" b="1" dirty="0" smtClean="0"/>
              <a:t>2</a:t>
            </a:r>
            <a:r>
              <a:rPr lang="en-US" sz="3600" b="1" dirty="0" smtClean="0"/>
              <a:t> )</a:t>
            </a:r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Separating the constants from the variables :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where </a:t>
            </a:r>
            <a:r>
              <a:rPr lang="en-US" sz="3600" b="1" dirty="0" smtClean="0"/>
              <a:t>K</a:t>
            </a:r>
            <a:r>
              <a:rPr lang="en-US" b="1" dirty="0" smtClean="0"/>
              <a:t>m</a:t>
            </a:r>
            <a:r>
              <a:rPr lang="en-US" sz="3600" dirty="0" smtClean="0"/>
              <a:t> is another constant</a:t>
            </a:r>
          </a:p>
          <a:p>
            <a:pPr>
              <a:buNone/>
            </a:pPr>
            <a:endParaRPr lang="en-I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72008"/>
            <a:ext cx="60007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Substituting  </a:t>
            </a:r>
            <a:r>
              <a:rPr lang="en-US" sz="3600" b="1" dirty="0" smtClean="0"/>
              <a:t>[E]  =  [E</a:t>
            </a:r>
            <a:r>
              <a:rPr lang="en-US" sz="2400" b="1" dirty="0" smtClean="0"/>
              <a:t>0</a:t>
            </a:r>
            <a:r>
              <a:rPr lang="en-US" sz="3600" b="1" dirty="0" smtClean="0"/>
              <a:t>]  -  [ES]   </a:t>
            </a:r>
            <a:r>
              <a:rPr lang="en-US" sz="3600" dirty="0" smtClean="0"/>
              <a:t>as before :</a:t>
            </a:r>
            <a:endParaRPr lang="en-I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692948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u="sng" dirty="0" smtClean="0"/>
              <a:t>Kinetics of First and Zero order Reaction</a:t>
            </a:r>
            <a:r>
              <a:rPr lang="en-US" b="1" dirty="0" smtClean="0"/>
              <a:t>  :</a:t>
            </a:r>
          </a:p>
          <a:p>
            <a:pPr>
              <a:buNone/>
            </a:pPr>
            <a:r>
              <a:rPr lang="en-US" b="1" dirty="0" smtClean="0"/>
              <a:t>	First order reaction </a:t>
            </a:r>
            <a:r>
              <a:rPr lang="en-US" dirty="0" smtClean="0"/>
              <a:t>:  are those which proceed at a rate exactly proportional to the conc. Of one reactant.</a:t>
            </a:r>
          </a:p>
          <a:p>
            <a:pPr>
              <a:buNone/>
            </a:pPr>
            <a:r>
              <a:rPr lang="en-US" dirty="0" err="1" smtClean="0"/>
              <a:t>e.g</a:t>
            </a:r>
            <a:r>
              <a:rPr lang="en-US" dirty="0" smtClean="0"/>
              <a:t> . When the rate of reaction    </a:t>
            </a:r>
            <a:r>
              <a:rPr lang="en-US" b="1" dirty="0" smtClean="0"/>
              <a:t>A  -------</a:t>
            </a:r>
            <a:r>
              <a:rPr lang="en-US" b="1" dirty="0" smtClean="0">
                <a:sym typeface="Wingdings" pitchFamily="2" charset="2"/>
              </a:rPr>
              <a:t>  P    </a:t>
            </a:r>
            <a:r>
              <a:rPr lang="en-US" dirty="0" smtClean="0">
                <a:sym typeface="Wingdings" pitchFamily="2" charset="2"/>
              </a:rPr>
              <a:t>is exactly </a:t>
            </a:r>
            <a:r>
              <a:rPr lang="en-US" dirty="0" smtClean="0"/>
              <a:t>proportional to the conc. Of </a:t>
            </a:r>
            <a:r>
              <a:rPr lang="en-US" b="1" dirty="0" smtClean="0"/>
              <a:t>A</a:t>
            </a:r>
            <a:r>
              <a:rPr lang="en-US" dirty="0" smtClean="0"/>
              <a:t>. Then the reaction rate at any time t is given by First order reaction : 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</a:t>
            </a:r>
            <a:r>
              <a:rPr lang="en-US" b="1" dirty="0" smtClean="0">
                <a:sym typeface="Wingdings" pitchFamily="2" charset="2"/>
              </a:rPr>
              <a:t>- d [A]/</a:t>
            </a:r>
            <a:r>
              <a:rPr lang="en-US" b="1" dirty="0" err="1" smtClean="0">
                <a:sym typeface="Wingdings" pitchFamily="2" charset="2"/>
              </a:rPr>
              <a:t>dt</a:t>
            </a:r>
            <a:r>
              <a:rPr lang="en-US" b="1" dirty="0" smtClean="0">
                <a:sym typeface="Wingdings" pitchFamily="2" charset="2"/>
              </a:rPr>
              <a:t>  =  K [A]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where </a:t>
            </a:r>
            <a:r>
              <a:rPr lang="en-US" b="1" dirty="0" smtClean="0">
                <a:sym typeface="Wingdings" pitchFamily="2" charset="2"/>
              </a:rPr>
              <a:t>[A] </a:t>
            </a:r>
            <a:r>
              <a:rPr lang="en-US" dirty="0" smtClean="0">
                <a:sym typeface="Wingdings" pitchFamily="2" charset="2"/>
              </a:rPr>
              <a:t>is the molar conc. of  </a:t>
            </a:r>
            <a:r>
              <a:rPr lang="en-US" b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 and  </a:t>
            </a:r>
            <a:r>
              <a:rPr lang="en-US" b="1" dirty="0" smtClean="0">
                <a:sym typeface="Wingdings" pitchFamily="2" charset="2"/>
              </a:rPr>
              <a:t>- d [A]/</a:t>
            </a:r>
            <a:r>
              <a:rPr lang="en-US" b="1" dirty="0" err="1" smtClean="0">
                <a:sym typeface="Wingdings" pitchFamily="2" charset="2"/>
              </a:rPr>
              <a:t>dt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dirty="0" smtClean="0">
                <a:sym typeface="Wingdings" pitchFamily="2" charset="2"/>
              </a:rPr>
              <a:t>is the rate at which the conc. Of  </a:t>
            </a:r>
            <a:r>
              <a:rPr lang="en-US" b="1" dirty="0" smtClean="0">
                <a:sym typeface="Wingdings" pitchFamily="2" charset="2"/>
              </a:rPr>
              <a:t>A </a:t>
            </a:r>
            <a:r>
              <a:rPr lang="en-US" dirty="0" smtClean="0">
                <a:sym typeface="Wingdings" pitchFamily="2" charset="2"/>
              </a:rPr>
              <a:t>decreases.  </a:t>
            </a:r>
            <a:r>
              <a:rPr lang="en-US" b="1" dirty="0" smtClean="0">
                <a:sym typeface="Wingdings" pitchFamily="2" charset="2"/>
              </a:rPr>
              <a:t>K </a:t>
            </a:r>
            <a:r>
              <a:rPr lang="en-US" dirty="0" smtClean="0">
                <a:sym typeface="Wingdings" pitchFamily="2" charset="2"/>
              </a:rPr>
              <a:t> is the rate constant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78647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Finally, since the substrate conc. Is usually much greater than enzyme conc. ;</a:t>
            </a:r>
          </a:p>
          <a:p>
            <a:pPr>
              <a:buNone/>
            </a:pPr>
            <a:r>
              <a:rPr lang="en-US" sz="3600" dirty="0" smtClean="0"/>
              <a:t>				</a:t>
            </a:r>
            <a:r>
              <a:rPr lang="en-US" sz="3600" b="1" dirty="0" smtClean="0"/>
              <a:t>[S]  =  [S</a:t>
            </a:r>
            <a:r>
              <a:rPr lang="en-US" sz="2800" b="1" dirty="0" smtClean="0"/>
              <a:t>0</a:t>
            </a:r>
            <a:r>
              <a:rPr lang="en-US" sz="3600" b="1" dirty="0" smtClean="0"/>
              <a:t>],  </a:t>
            </a:r>
            <a:r>
              <a:rPr lang="en-US" sz="3600" dirty="0" smtClean="0"/>
              <a:t>so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This is the same form as the equation derived by </a:t>
            </a:r>
            <a:r>
              <a:rPr lang="en-US" sz="3600" dirty="0" err="1" smtClean="0"/>
              <a:t>Michaelis</a:t>
            </a:r>
            <a:r>
              <a:rPr lang="en-US" sz="3600" dirty="0" smtClean="0"/>
              <a:t> and </a:t>
            </a:r>
            <a:r>
              <a:rPr lang="en-US" sz="3600" dirty="0" err="1" smtClean="0"/>
              <a:t>Menten</a:t>
            </a:r>
            <a:r>
              <a:rPr lang="en-US" sz="3600" dirty="0" smtClean="0"/>
              <a:t>, only the </a:t>
            </a:r>
            <a:r>
              <a:rPr lang="en-US" sz="3600" dirty="0" err="1" smtClean="0"/>
              <a:t>defination</a:t>
            </a:r>
            <a:r>
              <a:rPr lang="en-US" sz="3600" dirty="0" smtClean="0"/>
              <a:t> of constant has changed. Hence the equation has retained the name </a:t>
            </a:r>
            <a:r>
              <a:rPr lang="en-US" sz="3600" b="1" dirty="0" err="1" smtClean="0"/>
              <a:t>Michaelis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Menten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equation </a:t>
            </a:r>
            <a:r>
              <a:rPr lang="en-US" sz="3600" dirty="0" smtClean="0"/>
              <a:t>and </a:t>
            </a:r>
            <a:r>
              <a:rPr lang="en-US" sz="3600" b="1" dirty="0" smtClean="0"/>
              <a:t>Km</a:t>
            </a:r>
            <a:r>
              <a:rPr lang="en-US" sz="3600" dirty="0" smtClean="0"/>
              <a:t> is called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Michaelis</a:t>
            </a:r>
            <a:r>
              <a:rPr lang="en-US" sz="3600" b="1" dirty="0" smtClean="0"/>
              <a:t> constant.</a:t>
            </a:r>
            <a:endParaRPr lang="en-IN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39"/>
            <a:ext cx="642942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 Km can also  be obtained from the graph, when    </a:t>
            </a:r>
            <a:r>
              <a:rPr lang="en-US" b="1" dirty="0" smtClean="0"/>
              <a:t>V0  =   ⅟</a:t>
            </a:r>
            <a:r>
              <a:rPr lang="en-US" sz="2000" b="1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Vmax</a:t>
            </a:r>
            <a:r>
              <a:rPr lang="en-US" b="1" dirty="0" smtClean="0"/>
              <a:t>	</a:t>
            </a:r>
            <a:endParaRPr lang="en-I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00079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Therefore,  Km is the value of </a:t>
            </a:r>
            <a:r>
              <a:rPr lang="en-US" sz="3600" b="1" dirty="0" smtClean="0"/>
              <a:t>[S0]  </a:t>
            </a:r>
            <a:r>
              <a:rPr lang="en-US" sz="3600" dirty="0" smtClean="0"/>
              <a:t>which gives initial velocity equal to</a:t>
            </a:r>
            <a:r>
              <a:rPr lang="en-US" sz="3600" b="1" dirty="0" smtClean="0"/>
              <a:t>  ⅟</a:t>
            </a:r>
            <a:r>
              <a:rPr lang="en-US" sz="2000" b="1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Vmax</a:t>
            </a:r>
            <a:r>
              <a:rPr lang="en-US" sz="3600" b="1" dirty="0" smtClean="0"/>
              <a:t>.</a:t>
            </a:r>
            <a:r>
              <a:rPr lang="en-US" sz="3600" dirty="0" smtClean="0"/>
              <a:t>  </a:t>
            </a:r>
          </a:p>
          <a:p>
            <a:r>
              <a:rPr lang="en-US" sz="3600" b="1" dirty="0" smtClean="0"/>
              <a:t>Km is called </a:t>
            </a:r>
            <a:r>
              <a:rPr lang="en-US" sz="3600" b="1" dirty="0" err="1" smtClean="0"/>
              <a:t>Michaelis</a:t>
            </a:r>
            <a:r>
              <a:rPr lang="en-IN" sz="3600" dirty="0" smtClean="0"/>
              <a:t> </a:t>
            </a:r>
            <a:r>
              <a:rPr lang="en-IN" sz="3600" dirty="0" err="1" smtClean="0"/>
              <a:t>Michaelis-Menten</a:t>
            </a:r>
            <a:r>
              <a:rPr lang="en-IN" sz="3600" dirty="0" smtClean="0"/>
              <a:t> constant and is defined as</a:t>
            </a:r>
            <a:r>
              <a:rPr lang="en-US" sz="3600" b="1" dirty="0" smtClean="0"/>
              <a:t> the Substrate concentration at ⅟</a:t>
            </a:r>
            <a:r>
              <a:rPr lang="en-US" sz="2000" b="1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Vmax</a:t>
            </a:r>
            <a:r>
              <a:rPr lang="en-IN" sz="3600" dirty="0" smtClean="0"/>
              <a:t> in an enzyme catalysed reaction</a:t>
            </a:r>
            <a:r>
              <a:rPr lang="en-US" sz="3600" b="1" dirty="0" smtClean="0"/>
              <a:t> which can be expressed in mole/lit.</a:t>
            </a:r>
          </a:p>
          <a:p>
            <a:r>
              <a:rPr lang="en-IN" sz="3600" dirty="0" smtClean="0"/>
              <a:t>Km value is  constant and a characteristic feature of a given enzyme. </a:t>
            </a:r>
            <a:r>
              <a:rPr lang="en-IN" sz="3600" dirty="0" err="1" smtClean="0"/>
              <a:t>lt</a:t>
            </a:r>
            <a:r>
              <a:rPr lang="en-IN" sz="3600" dirty="0" smtClean="0"/>
              <a:t> is a representative  for measuring the strength of </a:t>
            </a:r>
            <a:r>
              <a:rPr lang="en-IN" sz="3600" b="1" dirty="0" smtClean="0"/>
              <a:t>ES complex</a:t>
            </a:r>
            <a:r>
              <a:rPr lang="en-IN" sz="3600" dirty="0" smtClean="0"/>
              <a:t>. 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 low Km value indicates a strong  affinity between enzyme and substrate,</a:t>
            </a:r>
            <a:r>
              <a:rPr lang="en-US" sz="3600" b="1" dirty="0" smtClean="0"/>
              <a:t> </a:t>
            </a:r>
            <a:r>
              <a:rPr lang="en-IN" sz="3600" dirty="0" smtClean="0"/>
              <a:t>whereas a high Km value reflects a weak affinity between them. For majority of enzymes, the Km values are in the range of 10⁻⁵ to 10⁻2 moles. </a:t>
            </a:r>
            <a:r>
              <a:rPr lang="en-IN" sz="3600" dirty="0" err="1" smtClean="0"/>
              <a:t>lt</a:t>
            </a:r>
            <a:r>
              <a:rPr lang="en-IN" sz="3600" dirty="0" smtClean="0"/>
              <a:t> may however, be noted that Km is not dependent on the concentration of </a:t>
            </a:r>
            <a:r>
              <a:rPr lang="en-IN" sz="3600" dirty="0" err="1" smtClean="0"/>
              <a:t>enzvme</a:t>
            </a:r>
            <a:r>
              <a:rPr lang="en-IN" sz="3600" dirty="0" smtClean="0"/>
              <a:t>.</a:t>
            </a:r>
          </a:p>
          <a:p>
            <a:endParaRPr lang="en-IN" sz="36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b="1" i="1" dirty="0" err="1" smtClean="0"/>
              <a:t>Kcat</a:t>
            </a:r>
            <a:r>
              <a:rPr lang="en-IN" sz="3600" b="1" i="1" dirty="0" smtClean="0"/>
              <a:t>  -  </a:t>
            </a:r>
            <a:r>
              <a:rPr lang="en-IN" sz="3600" dirty="0" smtClean="0"/>
              <a:t>describe the limiting rate of any enzyme-catalyzed reaction at saturation. If the reaction has several steps and one is clearly </a:t>
            </a:r>
            <a:r>
              <a:rPr lang="en-IN" sz="3600" dirty="0" smtClean="0"/>
              <a:t>rate limiting</a:t>
            </a:r>
            <a:r>
              <a:rPr lang="en-IN" sz="3600" dirty="0" smtClean="0"/>
              <a:t>, </a:t>
            </a:r>
            <a:r>
              <a:rPr lang="en-IN" sz="3600" i="1" dirty="0" err="1" smtClean="0"/>
              <a:t>kcat</a:t>
            </a:r>
            <a:r>
              <a:rPr lang="en-IN" sz="3600" i="1" dirty="0" smtClean="0"/>
              <a:t> </a:t>
            </a:r>
            <a:r>
              <a:rPr lang="en-IN" sz="3600" dirty="0" smtClean="0"/>
              <a:t>is equivalent to the rate constant for that limiting step. For the simple reaction 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IN" sz="3600" b="1" i="1" dirty="0" err="1" smtClean="0"/>
              <a:t>kcat</a:t>
            </a:r>
            <a:r>
              <a:rPr lang="en-IN" sz="3600" b="1" i="1" dirty="0" smtClean="0"/>
              <a:t>  =  k</a:t>
            </a:r>
            <a:r>
              <a:rPr lang="en-IN" sz="2000" b="1" i="1" dirty="0" smtClean="0"/>
              <a:t>2</a:t>
            </a:r>
            <a:r>
              <a:rPr lang="en-IN" sz="3600" b="1" dirty="0" smtClean="0"/>
              <a:t> </a:t>
            </a:r>
          </a:p>
          <a:p>
            <a:pPr>
              <a:buNone/>
            </a:pPr>
            <a:r>
              <a:rPr lang="en-IN" sz="3600" dirty="0" smtClean="0"/>
              <a:t>	The constant </a:t>
            </a:r>
            <a:r>
              <a:rPr lang="en-IN" sz="3600" b="1" i="1" dirty="0" err="1" smtClean="0"/>
              <a:t>kcat</a:t>
            </a:r>
            <a:r>
              <a:rPr lang="en-IN" sz="3600" i="1" dirty="0" smtClean="0"/>
              <a:t> </a:t>
            </a:r>
            <a:r>
              <a:rPr lang="en-IN" sz="3600" dirty="0" smtClean="0"/>
              <a:t>is a</a:t>
            </a:r>
            <a:r>
              <a:rPr lang="en-IN" sz="3600" i="1" dirty="0" smtClean="0"/>
              <a:t> first-order rate constant </a:t>
            </a:r>
            <a:r>
              <a:rPr lang="en-IN" sz="3600" dirty="0" smtClean="0"/>
              <a:t>and hence has units of reciprocal time.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6072229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IN" sz="4000" dirty="0" smtClean="0"/>
              <a:t>It is also called the </a:t>
            </a:r>
            <a:r>
              <a:rPr lang="en-IN" sz="4000" b="1" dirty="0" smtClean="0"/>
              <a:t>turnover number. </a:t>
            </a:r>
            <a:r>
              <a:rPr lang="en-IN" sz="4000" dirty="0" smtClean="0"/>
              <a:t>It is equivalent to the number of substrate molecules converted to product in a given unit of time on a single enzyme molecule when the enzyme is saturated with substrate.</a:t>
            </a:r>
            <a:endParaRPr lang="en-IN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This form of the </a:t>
            </a:r>
            <a:r>
              <a:rPr lang="en-IN" sz="3600" dirty="0" err="1" smtClean="0"/>
              <a:t>Michaelis-Menten</a:t>
            </a:r>
            <a:r>
              <a:rPr lang="en-IN" sz="3600" dirty="0" smtClean="0"/>
              <a:t> equation is called the </a:t>
            </a:r>
            <a:r>
              <a:rPr lang="en-IN" sz="3600" b="1" dirty="0" err="1" smtClean="0"/>
              <a:t>Lineweaver</a:t>
            </a:r>
            <a:r>
              <a:rPr lang="en-IN" sz="3600" b="1" dirty="0" smtClean="0"/>
              <a:t>-Burk equation. </a:t>
            </a:r>
          </a:p>
          <a:p>
            <a:r>
              <a:rPr lang="en-IN" sz="3600" dirty="0" smtClean="0"/>
              <a:t>For enzymes obeying the </a:t>
            </a:r>
            <a:r>
              <a:rPr lang="en-IN" sz="3600" dirty="0" err="1" smtClean="0"/>
              <a:t>Michaelis-Menten</a:t>
            </a:r>
            <a:r>
              <a:rPr lang="en-IN" sz="3600" dirty="0" smtClean="0"/>
              <a:t> relationship, a plot of </a:t>
            </a:r>
            <a:r>
              <a:rPr lang="en-IN" sz="3600" b="1" dirty="0" smtClean="0"/>
              <a:t>1/</a:t>
            </a:r>
            <a:r>
              <a:rPr lang="en-IN" sz="3600" b="1" i="1" dirty="0" smtClean="0"/>
              <a:t>V</a:t>
            </a:r>
            <a:r>
              <a:rPr lang="en-IN" sz="2800" b="1" i="1" dirty="0" smtClean="0"/>
              <a:t>0</a:t>
            </a:r>
            <a:r>
              <a:rPr lang="en-IN" sz="3600" b="1" i="1" dirty="0" smtClean="0"/>
              <a:t> </a:t>
            </a:r>
            <a:r>
              <a:rPr lang="en-IN" sz="3600" dirty="0" smtClean="0"/>
              <a:t>versus </a:t>
            </a:r>
            <a:r>
              <a:rPr lang="en-IN" sz="3600" b="1" dirty="0" smtClean="0"/>
              <a:t>1/[S] </a:t>
            </a:r>
            <a:r>
              <a:rPr lang="en-IN" sz="3600" dirty="0" smtClean="0"/>
              <a:t>(the “double reciprocal” of the </a:t>
            </a:r>
            <a:r>
              <a:rPr lang="en-IN" sz="3600" b="1" i="1" dirty="0" smtClean="0"/>
              <a:t>V</a:t>
            </a:r>
            <a:r>
              <a:rPr lang="en-IN" sz="2800" b="1" i="1" dirty="0" smtClean="0"/>
              <a:t>0</a:t>
            </a:r>
            <a:r>
              <a:rPr lang="en-IN" sz="3600" i="1" dirty="0" smtClean="0"/>
              <a:t> versus </a:t>
            </a:r>
            <a:r>
              <a:rPr lang="en-IN" sz="3600" b="1" i="1" dirty="0" smtClean="0"/>
              <a:t>[S] </a:t>
            </a:r>
            <a:r>
              <a:rPr lang="en-IN" sz="3600" dirty="0" smtClean="0"/>
              <a:t>plot we have been using to this point) yields a </a:t>
            </a:r>
            <a:r>
              <a:rPr lang="en-IN" sz="3600" b="1" dirty="0" smtClean="0"/>
              <a:t>straight line (Fig. 1).</a:t>
            </a:r>
            <a:r>
              <a:rPr lang="en-IN" sz="3600" dirty="0" smtClean="0"/>
              <a:t> This line has a </a:t>
            </a:r>
            <a:r>
              <a:rPr lang="en-IN" sz="3600" b="1" dirty="0" smtClean="0"/>
              <a:t>slope of </a:t>
            </a:r>
            <a:r>
              <a:rPr lang="en-IN" sz="3600" b="1" i="1" dirty="0" smtClean="0"/>
              <a:t>Km/</a:t>
            </a:r>
            <a:r>
              <a:rPr lang="en-IN" sz="3600" b="1" i="1" dirty="0" err="1" smtClean="0"/>
              <a:t>Vmax</a:t>
            </a:r>
            <a:r>
              <a:rPr lang="en-IN" sz="3600" b="1" i="1" dirty="0" smtClean="0"/>
              <a:t>, an intercept </a:t>
            </a:r>
            <a:r>
              <a:rPr lang="en-IN" sz="3600" b="1" dirty="0" smtClean="0"/>
              <a:t>of 1/</a:t>
            </a:r>
            <a:r>
              <a:rPr lang="en-IN" sz="3600" b="1" i="1" dirty="0" err="1" smtClean="0"/>
              <a:t>Vmax</a:t>
            </a:r>
            <a:r>
              <a:rPr lang="en-IN" sz="3600" b="1" i="1" dirty="0" smtClean="0"/>
              <a:t> on the 1/V0 axis, and an intercept </a:t>
            </a:r>
            <a:r>
              <a:rPr lang="en-IN" sz="3600" b="1" dirty="0" smtClean="0"/>
              <a:t>of 1/</a:t>
            </a:r>
            <a:r>
              <a:rPr lang="en-IN" sz="3600" b="1" i="1" dirty="0" smtClean="0"/>
              <a:t>Km on the 1/[S] axis.</a:t>
            </a:r>
            <a:endParaRPr lang="en-IN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3600" b="1" dirty="0" smtClean="0"/>
              <a:t>Zero order reactions  :  </a:t>
            </a:r>
          </a:p>
          <a:p>
            <a:r>
              <a:rPr lang="en-US" sz="3600" dirty="0" smtClean="0"/>
              <a:t>Chemical reactions are independent of the conc. Of  any reactant are called Zero order reactions.  </a:t>
            </a:r>
          </a:p>
          <a:p>
            <a:pPr>
              <a:buNone/>
            </a:pPr>
            <a:r>
              <a:rPr lang="en-US" sz="3600" dirty="0" smtClean="0"/>
              <a:t>	In this case  rate of reaction depends on the conc. Of the catalysts or on some other factors.</a:t>
            </a:r>
          </a:p>
          <a:p>
            <a:r>
              <a:rPr lang="en-US" sz="3600" dirty="0" smtClean="0"/>
              <a:t>Reaction rates are often mixed order, not pure first or second order.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The double-reciprocal presentation, also called a </a:t>
            </a:r>
            <a:r>
              <a:rPr lang="en-IN" sz="3600" dirty="0" err="1" smtClean="0"/>
              <a:t>Lineweaver</a:t>
            </a:r>
            <a:r>
              <a:rPr lang="en-IN" sz="3600" dirty="0" smtClean="0"/>
              <a:t>-Burk plot, has the great advantage of allowing a more accurate determination of </a:t>
            </a:r>
            <a:r>
              <a:rPr lang="en-IN" sz="3600" b="1" i="1" dirty="0" err="1" smtClean="0"/>
              <a:t>Vmax</a:t>
            </a:r>
            <a:r>
              <a:rPr lang="en-IN" sz="3600" i="1" dirty="0" smtClean="0"/>
              <a:t>, </a:t>
            </a:r>
            <a:r>
              <a:rPr lang="en-IN" sz="3600" dirty="0" smtClean="0"/>
              <a:t>which can only be approximated from a simple plot of </a:t>
            </a:r>
            <a:r>
              <a:rPr lang="en-IN" sz="3600" b="1" i="1" dirty="0" smtClean="0"/>
              <a:t>V</a:t>
            </a:r>
            <a:r>
              <a:rPr lang="en-IN" sz="2800" b="1" i="1" dirty="0" smtClean="0"/>
              <a:t>0</a:t>
            </a:r>
            <a:r>
              <a:rPr lang="en-IN" sz="3600" b="1" i="1" dirty="0" smtClean="0"/>
              <a:t> </a:t>
            </a:r>
            <a:r>
              <a:rPr lang="en-IN" sz="3600" i="1" dirty="0" smtClean="0"/>
              <a:t>versus </a:t>
            </a:r>
            <a:r>
              <a:rPr lang="en-IN" sz="3600" b="1" i="1" dirty="0" smtClean="0"/>
              <a:t>[S].</a:t>
            </a:r>
          </a:p>
          <a:p>
            <a:r>
              <a:rPr lang="en-IN" sz="3600" dirty="0" smtClean="0"/>
              <a:t>The double-reciprocal plot of enzyme reaction rates is very useful in distinguishing between certain types of enzymatic reaction mechanisms and in analyzing enzyme inhibition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Kinetics of Single- Substrate Enzyme </a:t>
            </a:r>
            <a:r>
              <a:rPr lang="en-US" b="1" u="sng" dirty="0" err="1" smtClean="0">
                <a:solidFill>
                  <a:schemeClr val="tx1"/>
                </a:solidFill>
              </a:rPr>
              <a:t>Catalysed</a:t>
            </a:r>
            <a:r>
              <a:rPr lang="en-US" b="1" u="sng" dirty="0" smtClean="0">
                <a:solidFill>
                  <a:schemeClr val="tx1"/>
                </a:solidFill>
              </a:rPr>
              <a:t> Reactions </a:t>
            </a:r>
            <a:endParaRPr lang="en-IN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The Relationship between Initial Velocity and Substrate Concentration :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The Henri and </a:t>
            </a:r>
            <a:r>
              <a:rPr lang="en-US" b="1" u="sng" dirty="0" err="1" smtClean="0">
                <a:solidFill>
                  <a:schemeClr val="tx1"/>
                </a:solidFill>
              </a:rPr>
              <a:t>Michaelis</a:t>
            </a:r>
            <a:r>
              <a:rPr lang="en-US" b="1" u="sng" dirty="0" smtClean="0">
                <a:solidFill>
                  <a:schemeClr val="tx1"/>
                </a:solidFill>
              </a:rPr>
              <a:t>- </a:t>
            </a:r>
            <a:r>
              <a:rPr lang="en-US" b="1" u="sng" dirty="0" err="1" smtClean="0">
                <a:solidFill>
                  <a:schemeClr val="tx1"/>
                </a:solidFill>
              </a:rPr>
              <a:t>Men</a:t>
            </a:r>
            <a:r>
              <a:rPr lang="en-US" b="1" u="sng" dirty="0" err="1" smtClean="0"/>
              <a:t>ten</a:t>
            </a:r>
            <a:r>
              <a:rPr lang="en-US" b="1" u="sng" dirty="0" smtClean="0"/>
              <a:t> Equation :</a:t>
            </a:r>
            <a:endParaRPr lang="en-IN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Experimental evidence showed that for many single substrate enzyme </a:t>
            </a:r>
            <a:r>
              <a:rPr lang="en-US" sz="3600" dirty="0" err="1" smtClean="0"/>
              <a:t>catalysed</a:t>
            </a:r>
            <a:r>
              <a:rPr lang="en-US" sz="3600" dirty="0" smtClean="0"/>
              <a:t> reactions, there was a Hyperbolic  relationship between initial velocity </a:t>
            </a:r>
            <a:r>
              <a:rPr lang="en-US" sz="3600" b="1" dirty="0" smtClean="0"/>
              <a:t>Vo</a:t>
            </a:r>
            <a:r>
              <a:rPr lang="en-US" sz="3600" dirty="0" smtClean="0"/>
              <a:t> and initial substrate concentration </a:t>
            </a:r>
            <a:r>
              <a:rPr lang="en-US" sz="3600" b="1" dirty="0" smtClean="0"/>
              <a:t>[So] .  </a:t>
            </a:r>
          </a:p>
          <a:p>
            <a:pPr>
              <a:buNone/>
            </a:pPr>
            <a:r>
              <a:rPr lang="en-US" sz="3600" b="1" dirty="0" smtClean="0"/>
              <a:t>		Fig.</a:t>
            </a:r>
            <a:endParaRPr lang="en-IN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.</a:t>
            </a:r>
            <a:endParaRPr lang="en-IN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8674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929198"/>
          </a:xfrm>
        </p:spPr>
        <p:txBody>
          <a:bodyPr/>
          <a:lstStyle/>
          <a:p>
            <a:pPr lvl="1"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Kinetic models to explain these were proposed by Henri (1903) and </a:t>
            </a:r>
            <a:r>
              <a:rPr lang="en-US" sz="3600" dirty="0" err="1" smtClean="0">
                <a:solidFill>
                  <a:schemeClr val="tx1"/>
                </a:solidFill>
              </a:rPr>
              <a:t>Michaelis</a:t>
            </a:r>
            <a:r>
              <a:rPr lang="en-US" sz="3600" dirty="0" smtClean="0">
                <a:solidFill>
                  <a:schemeClr val="tx1"/>
                </a:solidFill>
              </a:rPr>
              <a:t> and </a:t>
            </a:r>
            <a:r>
              <a:rPr lang="en-US" sz="3600" dirty="0" err="1" smtClean="0">
                <a:solidFill>
                  <a:schemeClr val="tx1"/>
                </a:solidFill>
              </a:rPr>
              <a:t>Menten</a:t>
            </a:r>
            <a:r>
              <a:rPr lang="en-US" sz="3600" dirty="0" smtClean="0">
                <a:solidFill>
                  <a:schemeClr val="tx1"/>
                </a:solidFill>
              </a:rPr>
              <a:t>(1913).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 Let us consider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single substrate enzyme </a:t>
            </a:r>
            <a:r>
              <a:rPr lang="en-US" sz="3600" dirty="0" err="1" smtClean="0">
                <a:solidFill>
                  <a:schemeClr val="tx1"/>
                </a:solidFill>
              </a:rPr>
              <a:t>catalysed</a:t>
            </a:r>
            <a:r>
              <a:rPr lang="en-US" sz="3600" dirty="0" smtClean="0">
                <a:solidFill>
                  <a:schemeClr val="tx1"/>
                </a:solidFill>
              </a:rPr>
              <a:t>  reaction, where there is just one substrate binding site per enzyme. </a:t>
            </a:r>
            <a:endParaRPr lang="en-US" sz="3600" dirty="0">
              <a:solidFill>
                <a:schemeClr val="tx1"/>
              </a:solidFill>
            </a:endParaRP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The simplest general equation for such reaction would be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14883"/>
            <a:ext cx="6786609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-  At an early stage of reaction, the product conc. is negligible and the formation of ES from product can be ignored.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- Under this conditions, reaction can be simplified  to :</a:t>
            </a:r>
          </a:p>
          <a:p>
            <a:pPr lvl="1" algn="l"/>
            <a:endParaRPr lang="en-US" sz="3600" dirty="0">
              <a:solidFill>
                <a:schemeClr val="tx1"/>
              </a:solidFill>
            </a:endParaRP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-  </a:t>
            </a:r>
            <a:r>
              <a:rPr lang="en-US" sz="3600" b="1" dirty="0" smtClean="0">
                <a:solidFill>
                  <a:schemeClr val="tx1"/>
                </a:solidFill>
              </a:rPr>
              <a:t>The rate of formation of ES </a:t>
            </a:r>
            <a:r>
              <a:rPr lang="en-US" sz="3600" dirty="0" smtClean="0">
                <a:solidFill>
                  <a:schemeClr val="tx1"/>
                </a:solidFill>
              </a:rPr>
              <a:t>at any time </a:t>
            </a:r>
            <a:r>
              <a:rPr lang="en-US" sz="3600" i="1" dirty="0" smtClean="0">
                <a:solidFill>
                  <a:schemeClr val="tx1"/>
                </a:solidFill>
              </a:rPr>
              <a:t>t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k</a:t>
            </a:r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</a:rPr>
              <a:t>[E][S]</a:t>
            </a:r>
            <a:r>
              <a:rPr lang="en-US" sz="3600" dirty="0" smtClean="0">
                <a:solidFill>
                  <a:schemeClr val="tx1"/>
                </a:solidFill>
              </a:rPr>
              <a:t>,  where [E] is the conc. of free enzyme and [S] the conc. of free substrate at time </a:t>
            </a:r>
            <a:r>
              <a:rPr lang="en-US" sz="3600" i="1" dirty="0" smtClean="0">
                <a:solidFill>
                  <a:schemeClr val="tx1"/>
                </a:solidFill>
              </a:rPr>
              <a:t>t</a:t>
            </a:r>
            <a:endParaRPr lang="en-IN" sz="360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07222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 Also at time </a:t>
            </a:r>
            <a:r>
              <a:rPr lang="en-US" sz="3600" i="1" dirty="0" smtClean="0">
                <a:solidFill>
                  <a:schemeClr val="tx1"/>
                </a:solidFill>
              </a:rPr>
              <a:t>t , </a:t>
            </a:r>
            <a:r>
              <a:rPr lang="en-US" sz="3600" b="1" dirty="0" smtClean="0">
                <a:solidFill>
                  <a:schemeClr val="tx1"/>
                </a:solidFill>
              </a:rPr>
              <a:t>the rate of Breakdown of  ES </a:t>
            </a:r>
            <a:r>
              <a:rPr lang="en-US" sz="3600" dirty="0" smtClean="0">
                <a:solidFill>
                  <a:schemeClr val="tx1"/>
                </a:solidFill>
              </a:rPr>
              <a:t>back E and S   </a:t>
            </a:r>
            <a:r>
              <a:rPr lang="en-US" sz="3600" b="1" dirty="0" smtClean="0">
                <a:solidFill>
                  <a:schemeClr val="tx1"/>
                </a:solidFill>
              </a:rPr>
              <a:t>= k</a:t>
            </a:r>
            <a:r>
              <a:rPr lang="en-US" sz="2000" b="1" dirty="0" smtClean="0">
                <a:solidFill>
                  <a:schemeClr val="tx1"/>
                </a:solidFill>
              </a:rPr>
              <a:t>-1 </a:t>
            </a:r>
            <a:r>
              <a:rPr lang="en-US" sz="3600" b="1" dirty="0" smtClean="0">
                <a:solidFill>
                  <a:schemeClr val="tx1"/>
                </a:solidFill>
              </a:rPr>
              <a:t>[ES], </a:t>
            </a:r>
            <a:r>
              <a:rPr lang="en-US" sz="3600" dirty="0" smtClean="0">
                <a:solidFill>
                  <a:schemeClr val="tx1"/>
                </a:solidFill>
              </a:rPr>
              <a:t>Where [ES] is the conc. of enzyme - substrate  complex at this time.</a:t>
            </a:r>
          </a:p>
          <a:p>
            <a:pPr lvl="1"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The </a:t>
            </a:r>
            <a:r>
              <a:rPr lang="en-US" sz="3600" dirty="0" err="1" smtClean="0">
                <a:solidFill>
                  <a:schemeClr val="tx1"/>
                </a:solidFill>
              </a:rPr>
              <a:t>Michaelis</a:t>
            </a:r>
            <a:r>
              <a:rPr lang="en-US" sz="3600" dirty="0" smtClean="0">
                <a:solidFill>
                  <a:schemeClr val="tx1"/>
                </a:solidFill>
              </a:rPr>
              <a:t> and </a:t>
            </a:r>
            <a:r>
              <a:rPr lang="en-US" sz="3600" dirty="0" err="1" smtClean="0">
                <a:solidFill>
                  <a:schemeClr val="tx1"/>
                </a:solidFill>
              </a:rPr>
              <a:t>Menten</a:t>
            </a:r>
            <a:r>
              <a:rPr lang="en-US" sz="3600" dirty="0" smtClean="0">
                <a:solidFill>
                  <a:schemeClr val="tx1"/>
                </a:solidFill>
              </a:rPr>
              <a:t> assumption was that an </a:t>
            </a:r>
            <a:r>
              <a:rPr lang="en-US" sz="3600" b="1" dirty="0" smtClean="0">
                <a:solidFill>
                  <a:schemeClr val="tx1"/>
                </a:solidFill>
              </a:rPr>
              <a:t>equilibrium</a:t>
            </a:r>
            <a:r>
              <a:rPr lang="en-US" sz="3600" dirty="0" smtClean="0">
                <a:solidFill>
                  <a:schemeClr val="tx1"/>
                </a:solidFill>
              </a:rPr>
              <a:t> between Enzyme, Substrate and Enzyme – substrate complex was set up and maintained  and the breakdown of ES complex to products being too slow to disturb this equilibrium.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Therefore :  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</a:rPr>
              <a:t>[E][S] =  k</a:t>
            </a:r>
            <a:r>
              <a:rPr lang="en-US" sz="2400" b="1" dirty="0" smtClean="0">
                <a:solidFill>
                  <a:schemeClr val="tx1"/>
                </a:solidFill>
              </a:rPr>
              <a:t>-1 </a:t>
            </a:r>
            <a:r>
              <a:rPr lang="en-US" sz="3600" b="1" dirty="0" smtClean="0">
                <a:solidFill>
                  <a:schemeClr val="tx1"/>
                </a:solidFill>
              </a:rPr>
              <a:t>[ES]</a:t>
            </a:r>
          </a:p>
          <a:p>
            <a:pPr lvl="1" algn="l">
              <a:buFontTx/>
              <a:buChar char="-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1" algn="l">
              <a:buFontTx/>
              <a:buChar char="-"/>
            </a:pP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The constant may then be separated from the variables, giving :</a:t>
            </a:r>
          </a:p>
          <a:p>
            <a:pPr lvl="1" algn="l">
              <a:buFontTx/>
              <a:buChar char="-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1" algn="l">
              <a:buFontTx/>
              <a:buChar char="-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Where </a:t>
            </a:r>
            <a:r>
              <a:rPr lang="en-US" sz="3600" b="1" dirty="0" smtClean="0">
                <a:solidFill>
                  <a:schemeClr val="tx1"/>
                </a:solidFill>
              </a:rPr>
              <a:t>Ks is the Dissociation Constant </a:t>
            </a:r>
            <a:r>
              <a:rPr lang="en-US" sz="3600" dirty="0" smtClean="0">
                <a:solidFill>
                  <a:schemeClr val="tx1"/>
                </a:solidFill>
              </a:rPr>
              <a:t>of ES.</a:t>
            </a:r>
          </a:p>
          <a:p>
            <a:pPr lvl="1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The total conc. of enzyme present </a:t>
            </a:r>
            <a:r>
              <a:rPr lang="en-US" sz="3600" b="1" dirty="0" smtClean="0">
                <a:solidFill>
                  <a:schemeClr val="tx1"/>
                </a:solidFill>
              </a:rPr>
              <a:t>[E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</a:rPr>
              <a:t>]</a:t>
            </a:r>
            <a:r>
              <a:rPr lang="en-US" sz="3600" dirty="0" smtClean="0">
                <a:solidFill>
                  <a:schemeClr val="tx1"/>
                </a:solidFill>
              </a:rPr>
              <a:t>must be the sum of the conc. of free enzyme </a:t>
            </a:r>
            <a:r>
              <a:rPr lang="en-US" sz="3600" b="1" dirty="0" smtClean="0">
                <a:solidFill>
                  <a:schemeClr val="tx1"/>
                </a:solidFill>
              </a:rPr>
              <a:t>[E]</a:t>
            </a:r>
            <a:r>
              <a:rPr lang="en-US" sz="3600" dirty="0" smtClean="0">
                <a:solidFill>
                  <a:schemeClr val="tx1"/>
                </a:solidFill>
              </a:rPr>
              <a:t> and the conc. of bound enzyme </a:t>
            </a:r>
            <a:r>
              <a:rPr lang="en-US" sz="3600" b="1" dirty="0" smtClean="0">
                <a:solidFill>
                  <a:schemeClr val="tx1"/>
                </a:solidFill>
              </a:rPr>
              <a:t>[ES].</a:t>
            </a:r>
          </a:p>
          <a:p>
            <a:pPr lvl="1" algn="l"/>
            <a:r>
              <a:rPr lang="en-US" sz="3600" dirty="0" smtClean="0">
                <a:solidFill>
                  <a:schemeClr val="tx1"/>
                </a:solidFill>
              </a:rPr>
              <a:t>Therefore, in order to involve total enzyme conc. in above equation, the following substitution is made :</a:t>
            </a:r>
          </a:p>
          <a:p>
            <a:pPr lvl="1" algn="l"/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3"/>
            <a:ext cx="600079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836</Words>
  <Application>Microsoft Office PowerPoint</Application>
  <PresentationFormat>On-screen Show (4:3)</PresentationFormat>
  <Paragraphs>99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Kinetics of Single- Substrate Enzyme Catalysed Reactions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of Single- Substrate Enzyme Catalysed Reactions</dc:title>
  <dc:creator>User</dc:creator>
  <cp:lastModifiedBy>User</cp:lastModifiedBy>
  <cp:revision>74</cp:revision>
  <dcterms:created xsi:type="dcterms:W3CDTF">2020-07-27T07:44:19Z</dcterms:created>
  <dcterms:modified xsi:type="dcterms:W3CDTF">2020-10-01T13:51:23Z</dcterms:modified>
</cp:coreProperties>
</file>